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89" r:id="rId2"/>
  </p:sldMasterIdLst>
  <p:notesMasterIdLst>
    <p:notesMasterId r:id="rId12"/>
  </p:notesMasterIdLst>
  <p:sldIdLst>
    <p:sldId id="257" r:id="rId3"/>
    <p:sldId id="307" r:id="rId4"/>
    <p:sldId id="305" r:id="rId5"/>
    <p:sldId id="300" r:id="rId6"/>
    <p:sldId id="301" r:id="rId7"/>
    <p:sldId id="306" r:id="rId8"/>
    <p:sldId id="302" r:id="rId9"/>
    <p:sldId id="303" r:id="rId10"/>
    <p:sldId id="304" r:id="rId11"/>
  </p:sldIdLst>
  <p:sldSz cx="9144000" cy="6858000" type="screen4x3"/>
  <p:notesSz cx="6669088" cy="9926638"/>
  <p:embeddedFontLst>
    <p:embeddedFont>
      <p:font typeface="나눔고딕" panose="020D0604000000000000" pitchFamily="50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FE"/>
    <a:srgbClr val="0000FF"/>
    <a:srgbClr val="FF3F3F"/>
    <a:srgbClr val="FF5050"/>
    <a:srgbClr val="F0F1F4"/>
    <a:srgbClr val="142F50"/>
    <a:srgbClr val="FFFF99"/>
    <a:srgbClr val="386294"/>
    <a:srgbClr val="4274B0"/>
    <a:srgbClr val="1B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6652" autoAdjust="0"/>
  </p:normalViewPr>
  <p:slideViewPr>
    <p:cSldViewPr>
      <p:cViewPr varScale="1">
        <p:scale>
          <a:sx n="105" d="100"/>
          <a:sy n="105" d="100"/>
        </p:scale>
        <p:origin x="372" y="114"/>
      </p:cViewPr>
      <p:guideLst>
        <p:guide orient="horz" pos="391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889937" cy="496333"/>
          </a:xfrm>
          <a:prstGeom prst="rect">
            <a:avLst/>
          </a:prstGeom>
        </p:spPr>
        <p:txBody>
          <a:bodyPr vert="horz" lIns="91042" tIns="45521" rIns="91042" bIns="45521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12" y="1"/>
            <a:ext cx="2889937" cy="496333"/>
          </a:xfrm>
          <a:prstGeom prst="rect">
            <a:avLst/>
          </a:prstGeom>
        </p:spPr>
        <p:txBody>
          <a:bodyPr vert="horz" lIns="91042" tIns="45521" rIns="91042" bIns="45521" rtlCol="0"/>
          <a:lstStyle>
            <a:lvl1pPr algn="r">
              <a:defRPr sz="1100"/>
            </a:lvl1pPr>
          </a:lstStyle>
          <a:p>
            <a:fld id="{3AC4FB3B-CDB1-4264-A4DD-D39BC970E56A}" type="datetimeFigureOut">
              <a:rPr lang="ko-KR" altLang="en-US" smtClean="0"/>
              <a:pPr/>
              <a:t>2023-06-01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2" tIns="45521" rIns="91042" bIns="4552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10" y="4715157"/>
            <a:ext cx="5335270" cy="4466986"/>
          </a:xfrm>
          <a:prstGeom prst="rect">
            <a:avLst/>
          </a:prstGeom>
        </p:spPr>
        <p:txBody>
          <a:bodyPr vert="horz" lIns="91042" tIns="45521" rIns="91042" bIns="4552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6" y="9428585"/>
            <a:ext cx="2889937" cy="496333"/>
          </a:xfrm>
          <a:prstGeom prst="rect">
            <a:avLst/>
          </a:prstGeom>
        </p:spPr>
        <p:txBody>
          <a:bodyPr vert="horz" lIns="91042" tIns="45521" rIns="91042" bIns="45521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12" y="9428585"/>
            <a:ext cx="2889937" cy="496333"/>
          </a:xfrm>
          <a:prstGeom prst="rect">
            <a:avLst/>
          </a:prstGeom>
        </p:spPr>
        <p:txBody>
          <a:bodyPr vert="horz" lIns="91042" tIns="45521" rIns="91042" bIns="45521" rtlCol="0" anchor="b"/>
          <a:lstStyle>
            <a:lvl1pPr algn="r">
              <a:defRPr sz="1100"/>
            </a:lvl1pPr>
          </a:lstStyle>
          <a:p>
            <a:fld id="{F610D26D-68F5-4F57-A76A-5A8E504A08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D26D-68F5-4F57-A76A-5A8E504A081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298437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5832648" cy="57606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" y="-2779"/>
            <a:ext cx="9137079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5"/>
          <p:cNvSpPr txBox="1">
            <a:spLocks noChangeAspect="1"/>
          </p:cNvSpPr>
          <p:nvPr userDrawn="1"/>
        </p:nvSpPr>
        <p:spPr>
          <a:xfrm>
            <a:off x="8669338" y="6519863"/>
            <a:ext cx="463550" cy="360362"/>
          </a:xfrm>
          <a:prstGeom prst="rect">
            <a:avLst/>
          </a:prstGeom>
        </p:spPr>
        <p:txBody>
          <a:bodyPr lIns="84487" tIns="42245" rIns="84487" bIns="42245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844881">
              <a:spcBef>
                <a:spcPct val="50000"/>
              </a:spcBef>
              <a:defRPr/>
            </a:pPr>
            <a:fld id="{254564E3-F3BE-4E92-876E-C88ED23218BF}" type="slidenum">
              <a:rPr lang="ko-KR" altLang="en-US" sz="90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pPr algn="ctr" defTabSz="844881">
                <a:spcBef>
                  <a:spcPct val="50000"/>
                </a:spcBef>
                <a:defRPr/>
              </a:pPr>
              <a:t>‹#›</a:t>
            </a:fld>
            <a:endParaRPr lang="ko-KR" altLang="en-US" sz="9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1" descr="C:\Users\user\Desktop\1월현안\CI_가로형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550" y="117475"/>
            <a:ext cx="1046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5832648" cy="720080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user\Desktop\1월현안\CI_가로형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550" y="117475"/>
            <a:ext cx="1046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5"/>
          <p:cNvSpPr txBox="1">
            <a:spLocks noChangeAspect="1"/>
          </p:cNvSpPr>
          <p:nvPr userDrawn="1"/>
        </p:nvSpPr>
        <p:spPr>
          <a:xfrm>
            <a:off x="8669338" y="6519863"/>
            <a:ext cx="463550" cy="360362"/>
          </a:xfrm>
          <a:prstGeom prst="rect">
            <a:avLst/>
          </a:prstGeom>
        </p:spPr>
        <p:txBody>
          <a:bodyPr lIns="84487" tIns="42245" rIns="84487" bIns="42245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844881">
              <a:spcBef>
                <a:spcPct val="50000"/>
              </a:spcBef>
              <a:defRPr/>
            </a:pPr>
            <a:fld id="{254564E3-F3BE-4E92-876E-C88ED23218BF}" type="slidenum">
              <a:rPr lang="ko-KR" altLang="en-US" sz="90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pPr algn="ctr" defTabSz="844881">
                <a:spcBef>
                  <a:spcPct val="50000"/>
                </a:spcBef>
                <a:defRPr/>
              </a:pPr>
              <a:t>‹#›</a:t>
            </a:fld>
            <a:endParaRPr lang="ko-KR" altLang="en-US" sz="9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5832648" cy="720080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060849"/>
            <a:ext cx="77724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/>
            </a:lvl1pPr>
          </a:lstStyle>
          <a:p>
            <a:r>
              <a:rPr lang="ko-KR" altLang="en-US" dirty="0" smtClean="0"/>
              <a:t>마스터 제목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298437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314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3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9523661"/>
              </p:ext>
            </p:extLst>
          </p:nvPr>
        </p:nvGraphicFramePr>
        <p:xfrm>
          <a:off x="4695134" y="4423860"/>
          <a:ext cx="4298950" cy="204168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Document Information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Project Title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Document Name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Creation Date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Last Update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Submitted to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Security Level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□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unclassified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□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internal use only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confidential</a:t>
                      </a:r>
                    </a:p>
                  </a:txBody>
                  <a:tcPr marL="54000" marR="54000" marT="39600" marB="396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6919928" y="1124744"/>
            <a:ext cx="2224071" cy="554461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 userDrawn="1"/>
        </p:nvGraphicFramePr>
        <p:xfrm>
          <a:off x="6929454" y="0"/>
          <a:ext cx="2214546" cy="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페이지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j-lt"/>
                          <a:ea typeface="맑은 고딕" pitchFamily="50" charset="-127"/>
                        </a:rPr>
                        <a:t>v0.7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j-lt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최종수정일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>
                        <a:latin typeface="+mj-lt"/>
                        <a:ea typeface="나눔고딕" pitchFamily="50" charset="-127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 userDrawn="1"/>
        </p:nvSpPr>
        <p:spPr>
          <a:xfrm>
            <a:off x="6919928" y="989195"/>
            <a:ext cx="2224071" cy="13554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Description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410"/>
          <p:cNvSpPr txBox="1">
            <a:spLocks noChangeArrowheads="1"/>
          </p:cNvSpPr>
          <p:nvPr userDrawn="1"/>
        </p:nvSpPr>
        <p:spPr bwMode="auto">
          <a:xfrm>
            <a:off x="7596336" y="-9525"/>
            <a:ext cx="12596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5472C53F-7CB2-4CDC-946D-D12660F0EA40}" type="slidenum">
              <a:rPr lang="ko-KR" altLang="en-US" sz="800">
                <a:latin typeface="나눔고딕" pitchFamily="50" charset="-127"/>
                <a:ea typeface="나눔고딕" pitchFamily="50" charset="-127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altLang="ko-KR" sz="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8573035" y="6650164"/>
            <a:ext cx="2664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 |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슬라이드 번호 개체 틀 1"/>
          <p:cNvSpPr txBox="1">
            <a:spLocks/>
          </p:cNvSpPr>
          <p:nvPr userDrawn="1"/>
        </p:nvSpPr>
        <p:spPr>
          <a:xfrm>
            <a:off x="8743177" y="6649584"/>
            <a:ext cx="488504" cy="3702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5AF9D-DA2C-43DC-8DA1-54CE62B91836}" type="slidenum"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4650" y="6707128"/>
            <a:ext cx="904876" cy="1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4664"/>
            <a:ext cx="2312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user\Desktop\1월현안\CI_가로형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949280"/>
            <a:ext cx="1196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69950" rtl="0" eaLnBrk="0" fontAlgn="base" latinLnBrk="1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9950" rtl="0" eaLnBrk="0" fontAlgn="base" latinLnBrk="1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869950" rtl="0" eaLnBrk="0" fontAlgn="base" latinLnBrk="1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869950" rtl="0" eaLnBrk="0" fontAlgn="base" latinLnBrk="1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869950" rtl="0" eaLnBrk="0" fontAlgn="base" latinLnBrk="1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621" algn="ctr" defTabSz="871656" rtl="0" fontAlgn="base" latinLnBrk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5242" algn="ctr" defTabSz="871656" rtl="0" fontAlgn="base" latinLnBrk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7862" algn="ctr" defTabSz="871656" rtl="0" fontAlgn="base" latinLnBrk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90482" algn="ctr" defTabSz="871656" rtl="0" fontAlgn="base" latinLnBrk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3850" indent="-323850" algn="l" defTabSz="86995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defTabSz="86995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defTabSz="86995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4313" algn="l" defTabSz="86995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0563" indent="-214313" algn="l" defTabSz="86995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412" indent="-218038" algn="l" defTabSz="872149" rtl="0" eaLnBrk="1" latinLnBrk="1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486" indent="-218038" algn="l" defTabSz="872149" rtl="0" eaLnBrk="1" latinLnBrk="1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0562" indent="-218038" algn="l" defTabSz="872149" rtl="0" eaLnBrk="1" latinLnBrk="1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6637" indent="-218038" algn="l" defTabSz="872149" rtl="0" eaLnBrk="1" latinLnBrk="1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076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149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228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300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0375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6447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524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8599" algn="l" defTabSz="87214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702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content.dkyobobook.co.kr/library/001/Kyobo_T3/Download/File/eBookLibrary_Kyobo.ex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6745382" cy="57606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교보문고</a:t>
            </a:r>
            <a:r>
              <a:rPr lang="ko-KR" altLang="en-US" dirty="0" smtClean="0"/>
              <a:t> 전자도서관 사용자 가이드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85786" y="2214554"/>
            <a:ext cx="3744986" cy="28575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86995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v1.0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20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55576" y="1628800"/>
            <a:ext cx="6745382" cy="57606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86995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</a:t>
            </a:r>
            <a:endParaRPr kumimoji="0" lang="ko-KR" alt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97" y="19050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전자도서관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메인페이지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영역 안내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 descr="P_메인전체화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575" y="509598"/>
            <a:ext cx="2858524" cy="62293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357554" y="2295525"/>
            <a:ext cx="2490796" cy="142875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357554" y="3752849"/>
            <a:ext cx="2490796" cy="2447925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57554" y="1562099"/>
            <a:ext cx="2490796" cy="7096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867391" y="1285860"/>
            <a:ext cx="152409" cy="609615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57554" y="800100"/>
            <a:ext cx="2490796" cy="13335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367449" y="3357562"/>
            <a:ext cx="164307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베스트목록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이용이 많은 </a:t>
            </a: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목록</a:t>
            </a:r>
            <a:endParaRPr lang="en-US" altLang="ko-KR" sz="1000" dirty="0" smtClean="0"/>
          </a:p>
        </p:txBody>
      </p:sp>
      <p:cxnSp>
        <p:nvCxnSpPr>
          <p:cNvPr id="12" name="꺾인 연결선 11"/>
          <p:cNvCxnSpPr>
            <a:stCxn id="10" idx="1"/>
            <a:endCxn id="4" idx="3"/>
          </p:cNvCxnSpPr>
          <p:nvPr/>
        </p:nvCxnSpPr>
        <p:spPr>
          <a:xfrm rot="10800000">
            <a:off x="5848351" y="3009901"/>
            <a:ext cx="519099" cy="6246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285852" y="2928934"/>
            <a:ext cx="164307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err="1" smtClean="0"/>
              <a:t>신착목록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새로 등록된 </a:t>
            </a: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목록</a:t>
            </a:r>
            <a:endParaRPr lang="en-US" altLang="ko-KR" sz="1000" dirty="0" smtClean="0"/>
          </a:p>
        </p:txBody>
      </p:sp>
      <p:cxnSp>
        <p:nvCxnSpPr>
          <p:cNvPr id="16" name="꺾인 연결선 15"/>
          <p:cNvCxnSpPr>
            <a:stCxn id="15" idx="3"/>
            <a:endCxn id="7" idx="1"/>
          </p:cNvCxnSpPr>
          <p:nvPr/>
        </p:nvCxnSpPr>
        <p:spPr>
          <a:xfrm flipV="1">
            <a:off x="2928926" y="1916905"/>
            <a:ext cx="428628" cy="128902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285852" y="5429264"/>
            <a:ext cx="1643074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추천목록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담당자 추천 </a:t>
            </a: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목록</a:t>
            </a:r>
            <a:endParaRPr lang="en-US" altLang="ko-KR" sz="1000" dirty="0" smtClean="0"/>
          </a:p>
        </p:txBody>
      </p:sp>
      <p:cxnSp>
        <p:nvCxnSpPr>
          <p:cNvPr id="21" name="꺾인 연결선 20"/>
          <p:cNvCxnSpPr>
            <a:stCxn id="20" idx="3"/>
            <a:endCxn id="5" idx="1"/>
          </p:cNvCxnSpPr>
          <p:nvPr/>
        </p:nvCxnSpPr>
        <p:spPr>
          <a:xfrm flipV="1">
            <a:off x="2928926" y="4976812"/>
            <a:ext cx="428628" cy="72945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6143636" y="1928802"/>
            <a:ext cx="164307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err="1" smtClean="0"/>
              <a:t>퀵메뉴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이용이 많은 메뉴 모음</a:t>
            </a:r>
            <a:endParaRPr lang="en-US" altLang="ko-KR" sz="1000" dirty="0" smtClean="0"/>
          </a:p>
        </p:txBody>
      </p:sp>
      <p:cxnSp>
        <p:nvCxnSpPr>
          <p:cNvPr id="27" name="꺾인 연결선 26"/>
          <p:cNvCxnSpPr>
            <a:stCxn id="26" idx="0"/>
            <a:endCxn id="8" idx="3"/>
          </p:cNvCxnSpPr>
          <p:nvPr/>
        </p:nvCxnSpPr>
        <p:spPr>
          <a:xfrm rot="16200000" flipV="1">
            <a:off x="6323420" y="1287048"/>
            <a:ext cx="338134" cy="945373"/>
          </a:xfrm>
          <a:prstGeom prst="bentConnector2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142976" y="1000122"/>
            <a:ext cx="1785950" cy="55399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메뉴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전자도서관 모든 메뉴 표시</a:t>
            </a:r>
            <a:endParaRPr lang="en-US" altLang="ko-KR" sz="1000" dirty="0" smtClean="0"/>
          </a:p>
        </p:txBody>
      </p:sp>
      <p:cxnSp>
        <p:nvCxnSpPr>
          <p:cNvPr id="30" name="꺾인 연결선 29"/>
          <p:cNvCxnSpPr>
            <a:stCxn id="29" idx="3"/>
            <a:endCxn id="9" idx="1"/>
          </p:cNvCxnSpPr>
          <p:nvPr/>
        </p:nvCxnSpPr>
        <p:spPr>
          <a:xfrm flipV="1">
            <a:off x="2928926" y="866775"/>
            <a:ext cx="428628" cy="41034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514975" y="504825"/>
            <a:ext cx="333365" cy="26195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500826" y="500042"/>
            <a:ext cx="2214578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회원관련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로그인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내 서재 등 회원관련 메뉴</a:t>
            </a:r>
            <a:endParaRPr lang="en-US" altLang="ko-KR" sz="1000" dirty="0" smtClean="0"/>
          </a:p>
        </p:txBody>
      </p:sp>
      <p:cxnSp>
        <p:nvCxnSpPr>
          <p:cNvPr id="36" name="꺾인 연결선 35"/>
          <p:cNvCxnSpPr>
            <a:stCxn id="35" idx="1"/>
            <a:endCxn id="34" idx="3"/>
          </p:cNvCxnSpPr>
          <p:nvPr/>
        </p:nvCxnSpPr>
        <p:spPr>
          <a:xfrm rot="10800000">
            <a:off x="5848340" y="635801"/>
            <a:ext cx="652486" cy="1412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포인트가 5개인 별 41"/>
          <p:cNvSpPr/>
          <p:nvPr/>
        </p:nvSpPr>
        <p:spPr>
          <a:xfrm rot="1819739">
            <a:off x="8553683" y="409758"/>
            <a:ext cx="285752" cy="285752"/>
          </a:xfrm>
          <a:prstGeom prst="star5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596" y="1484643"/>
            <a:ext cx="6429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프로그램 다운로드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hlinkClick r:id="rId2"/>
              </a:rPr>
              <a:t>http://dcontent.dkyobobook.co.kr/library/001/Kyobo_T3/Download/File/eBookLibrary_Kyobo.exe</a:t>
            </a:r>
            <a:endParaRPr lang="ko-KR" altLang="en-US" sz="1000" dirty="0"/>
          </a:p>
        </p:txBody>
      </p:sp>
      <p:sp>
        <p:nvSpPr>
          <p:cNvPr id="3" name="직사각형 2"/>
          <p:cNvSpPr/>
          <p:nvPr/>
        </p:nvSpPr>
        <p:spPr>
          <a:xfrm>
            <a:off x="428596" y="555949"/>
            <a:ext cx="64294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서비스 지원 환경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</a:rPr>
              <a:t>Windows 7 / 8 / 10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을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OS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로 사용하는 환경</a:t>
            </a:r>
            <a:endParaRPr lang="en-US" altLang="ko-KR" sz="1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단</a:t>
            </a:r>
            <a:r>
              <a:rPr lang="en-US" altLang="ko-KR" sz="1000" dirty="0" smtClean="0"/>
              <a:t>, </a:t>
            </a:r>
            <a:r>
              <a:rPr lang="ko-KR" altLang="en-US" sz="1000" u="sng" dirty="0" smtClean="0"/>
              <a:t>가상화</a:t>
            </a:r>
            <a:r>
              <a:rPr lang="en-US" altLang="ko-KR" sz="1000" u="sng" dirty="0" smtClean="0"/>
              <a:t>(VDI) </a:t>
            </a:r>
            <a:r>
              <a:rPr lang="ko-KR" altLang="en-US" sz="1000" u="sng" dirty="0" smtClean="0"/>
              <a:t>또는 </a:t>
            </a:r>
            <a:r>
              <a:rPr lang="en-US" altLang="ko-KR" sz="1000" u="sng" dirty="0" smtClean="0"/>
              <a:t>MAC </a:t>
            </a:r>
            <a:r>
              <a:rPr lang="ko-KR" altLang="en-US" sz="1000" u="sng" dirty="0" smtClean="0"/>
              <a:t>에서는 </a:t>
            </a:r>
            <a:r>
              <a:rPr lang="en-US" altLang="ko-KR" sz="1000" u="sng" dirty="0" smtClean="0"/>
              <a:t>Windows 7 / 8 / 10 </a:t>
            </a:r>
            <a:r>
              <a:rPr lang="ko-KR" altLang="en-US" sz="1000" u="sng" dirty="0" smtClean="0"/>
              <a:t>을 이용하더라도 지원되지 않을 수 있습니다</a:t>
            </a:r>
            <a:r>
              <a:rPr lang="en-US" altLang="ko-KR" sz="1000" dirty="0" smtClean="0"/>
              <a:t>. </a:t>
            </a:r>
          </a:p>
        </p:txBody>
      </p:sp>
      <p:pic>
        <p:nvPicPr>
          <p:cNvPr id="5" name="그림 4" descr="02_Launcher_B2B_512_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571480"/>
            <a:ext cx="1066779" cy="1066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97" y="19050"/>
            <a:ext cx="4421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서재 및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뷰어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프로그램 설치 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(eBook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도서관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596" y="2199023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설치 전 주의사항 </a:t>
            </a:r>
            <a:r>
              <a:rPr lang="en-US" altLang="ko-KR" sz="10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전자도서관 프로그램의 설치 과정에서 </a:t>
            </a: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보호를 위해 </a:t>
            </a:r>
            <a:r>
              <a:rPr lang="en-US" altLang="ko-KR" sz="1000" dirty="0" smtClean="0"/>
              <a:t>DRM(Digital Rights </a:t>
            </a:r>
            <a:r>
              <a:rPr lang="en-US" altLang="ko-KR" sz="1000" dirty="0" err="1" smtClean="0"/>
              <a:t>Mananement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프로그램이 함께 설치되며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DRM </a:t>
            </a:r>
            <a:r>
              <a:rPr lang="ko-KR" altLang="en-US" sz="1000" dirty="0" smtClean="0"/>
              <a:t>프로그램이 설치되는 과정에서 </a:t>
            </a:r>
            <a:r>
              <a:rPr lang="ko-KR" altLang="en-US" sz="1000" dirty="0" smtClean="0">
                <a:solidFill>
                  <a:srgbClr val="FF0000"/>
                </a:solidFill>
              </a:rPr>
              <a:t>문서편집프로그램</a:t>
            </a:r>
            <a:r>
              <a:rPr lang="en-US" altLang="ko-KR" sz="1000" dirty="0" smtClean="0">
                <a:solidFill>
                  <a:srgbClr val="FF0000"/>
                </a:solidFill>
              </a:rPr>
              <a:t>(M/S </a:t>
            </a:r>
            <a:r>
              <a:rPr lang="ko-KR" altLang="en-US" sz="1000" dirty="0" smtClean="0">
                <a:solidFill>
                  <a:srgbClr val="FF0000"/>
                </a:solidFill>
              </a:rPr>
              <a:t>워드</a:t>
            </a:r>
            <a:r>
              <a:rPr lang="en-US" altLang="ko-KR" sz="1000" dirty="0" smtClean="0">
                <a:solidFill>
                  <a:srgbClr val="FF0000"/>
                </a:solidFill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</a:rPr>
              <a:t>파워포인트</a:t>
            </a:r>
            <a:r>
              <a:rPr lang="en-US" altLang="ko-KR" sz="1000" dirty="0" smtClean="0">
                <a:solidFill>
                  <a:srgbClr val="FF0000"/>
                </a:solidFill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</a:rPr>
              <a:t>엑셀 등</a:t>
            </a:r>
            <a:r>
              <a:rPr lang="en-US" altLang="ko-KR" sz="1000" dirty="0" smtClean="0">
                <a:solidFill>
                  <a:srgbClr val="FF0000"/>
                </a:solidFill>
              </a:rPr>
              <a:t>) </a:t>
            </a:r>
            <a:r>
              <a:rPr lang="ko-KR" altLang="en-US" sz="1000" dirty="0" smtClean="0">
                <a:solidFill>
                  <a:srgbClr val="FF0000"/>
                </a:solidFill>
              </a:rPr>
              <a:t>및 브라우저</a:t>
            </a:r>
            <a:r>
              <a:rPr lang="en-US" altLang="ko-KR" sz="1000" dirty="0" smtClean="0">
                <a:solidFill>
                  <a:srgbClr val="FF0000"/>
                </a:solidFill>
              </a:rPr>
              <a:t>(IE/</a:t>
            </a:r>
            <a:r>
              <a:rPr lang="ko-KR" altLang="en-US" sz="1000" dirty="0" smtClean="0">
                <a:solidFill>
                  <a:srgbClr val="FF0000"/>
                </a:solidFill>
              </a:rPr>
              <a:t>크롬 등</a:t>
            </a:r>
            <a:r>
              <a:rPr lang="en-US" altLang="ko-KR" sz="1000" dirty="0" smtClean="0">
                <a:solidFill>
                  <a:srgbClr val="FF0000"/>
                </a:solidFill>
              </a:rPr>
              <a:t>)</a:t>
            </a:r>
            <a:r>
              <a:rPr lang="ko-KR" altLang="en-US" sz="1000" dirty="0" smtClean="0">
                <a:solidFill>
                  <a:srgbClr val="FF0000"/>
                </a:solidFill>
              </a:rPr>
              <a:t>를 종료</a:t>
            </a:r>
            <a:r>
              <a:rPr lang="ko-KR" altLang="en-US" sz="1000" dirty="0" smtClean="0"/>
              <a:t>할 수 있으니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FF0000"/>
                </a:solidFill>
              </a:rPr>
              <a:t>작성중인 문서가 있을 경우에 미리 저장 후 설치를 진행</a:t>
            </a:r>
            <a:r>
              <a:rPr lang="ko-KR" altLang="en-US" sz="1000" dirty="0" smtClean="0"/>
              <a:t>해 주시기 바랍니다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9" name="그림 8" descr="P_01_eBook도서관 설치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3" y="3428999"/>
            <a:ext cx="6034769" cy="31908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891471" y="1614434"/>
            <a:ext cx="1000132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/>
              <a:t>eBook</a:t>
            </a:r>
            <a:r>
              <a:rPr lang="ko-KR" altLang="en-US" sz="1000" b="1" dirty="0" smtClean="0"/>
              <a:t>도서관</a:t>
            </a:r>
            <a:endParaRPr lang="en-US" altLang="ko-KR" sz="1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97" y="19050"/>
            <a:ext cx="214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전자도서관 로그인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P_로그인 화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2" y="1261173"/>
            <a:ext cx="7560945" cy="4646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571480"/>
            <a:ext cx="56188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/>
              <a:t>전자도서관은 회원제로 운영되는 서비스이며 기능의 대부분이 도서관 회원만 이용 가능합니다</a:t>
            </a:r>
            <a:r>
              <a:rPr lang="en-US" altLang="ko-KR" sz="1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/>
              <a:t>회원관련 문의는 도서관 담당자에게 문의하시면 됩니다</a:t>
            </a:r>
            <a:r>
              <a:rPr lang="en-US" altLang="ko-KR" sz="1000" b="1" dirty="0" smtClean="0"/>
              <a:t>. (</a:t>
            </a:r>
            <a:r>
              <a:rPr lang="ko-KR" altLang="en-US" sz="1000" b="1" dirty="0" smtClean="0"/>
              <a:t>가입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로그인 등</a:t>
            </a:r>
            <a:r>
              <a:rPr lang="en-US" altLang="ko-KR" sz="1000" b="1" dirty="0" smtClean="0"/>
              <a:t>)</a:t>
            </a:r>
            <a:endParaRPr lang="ko-KR" altLang="en-US" sz="1000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866782" y="1261173"/>
            <a:ext cx="7562870" cy="464345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P_로그인 화면.png"/>
          <p:cNvPicPr>
            <a:picLocks noChangeAspect="1"/>
          </p:cNvPicPr>
          <p:nvPr/>
        </p:nvPicPr>
        <p:blipFill>
          <a:blip r:embed="rId2"/>
          <a:srcRect l="31458" t="52034" r="22083" b="27794"/>
          <a:stretch>
            <a:fillRect/>
          </a:stretch>
        </p:blipFill>
        <p:spPr>
          <a:xfrm>
            <a:off x="3000391" y="3409077"/>
            <a:ext cx="4390925" cy="11715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6848491" y="1123934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2743194" y="3323380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sp>
        <p:nvSpPr>
          <p:cNvPr id="17" name="직사각형 16"/>
          <p:cNvSpPr/>
          <p:nvPr/>
        </p:nvSpPr>
        <p:spPr>
          <a:xfrm>
            <a:off x="838235" y="6032352"/>
            <a:ext cx="4572000" cy="524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[1] </a:t>
            </a:r>
            <a:r>
              <a:rPr lang="ko-KR" altLang="en-US" sz="1000" b="1" dirty="0" smtClean="0">
                <a:latin typeface="+mn-ea"/>
              </a:rPr>
              <a:t>화면 우측상단에 로그인 버튼이 제공됩니다</a:t>
            </a:r>
            <a:r>
              <a:rPr lang="en-US" altLang="ko-KR" sz="10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[2] </a:t>
            </a:r>
            <a:r>
              <a:rPr lang="ko-KR" altLang="en-US" sz="1000" b="1" dirty="0" smtClean="0">
                <a:latin typeface="+mn-ea"/>
              </a:rPr>
              <a:t>로그인 페이지에서 아이디와 비밀번호를 입력하여 로그인 할 수 있습니다</a:t>
            </a:r>
            <a:r>
              <a:rPr lang="en-US" altLang="ko-KR" sz="1000" b="1" dirty="0" smtClean="0">
                <a:latin typeface="+mn-ea"/>
              </a:rPr>
              <a:t>.</a:t>
            </a:r>
          </a:p>
        </p:txBody>
      </p:sp>
      <p:pic>
        <p:nvPicPr>
          <p:cNvPr id="18" name="그림 17" descr="P_로그인 화면.png"/>
          <p:cNvPicPr>
            <a:picLocks noChangeAspect="1"/>
          </p:cNvPicPr>
          <p:nvPr/>
        </p:nvPicPr>
        <p:blipFill>
          <a:blip r:embed="rId2"/>
          <a:srcRect l="84368" t="209" r="11248" b="96347"/>
          <a:stretch>
            <a:fillRect/>
          </a:stretch>
        </p:blipFill>
        <p:spPr>
          <a:xfrm>
            <a:off x="7105647" y="1185862"/>
            <a:ext cx="497208" cy="24002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97" y="19050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대출과 찜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그리고 보기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P_콘텐츠 상세 화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02" y="1376299"/>
            <a:ext cx="6995160" cy="414909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795344" y="1285860"/>
            <a:ext cx="7562870" cy="442914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P_콘텐츠 상세 화면.png"/>
          <p:cNvPicPr>
            <a:picLocks noChangeAspect="1"/>
          </p:cNvPicPr>
          <p:nvPr/>
        </p:nvPicPr>
        <p:blipFill>
          <a:blip r:embed="rId2"/>
          <a:srcRect l="20221" t="73921" r="56767" b="17584"/>
          <a:stretch>
            <a:fillRect/>
          </a:stretch>
        </p:blipFill>
        <p:spPr>
          <a:xfrm>
            <a:off x="2500331" y="4475126"/>
            <a:ext cx="1878014" cy="4112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3" name="그룹 32"/>
          <p:cNvGrpSpPr/>
          <p:nvPr/>
        </p:nvGrpSpPr>
        <p:grpSpPr>
          <a:xfrm>
            <a:off x="6143636" y="4562512"/>
            <a:ext cx="2623454" cy="1501554"/>
            <a:chOff x="6143636" y="4786322"/>
            <a:chExt cx="2623454" cy="1501554"/>
          </a:xfrm>
        </p:grpSpPr>
        <p:sp>
          <p:nvSpPr>
            <p:cNvPr id="24" name="직사각형 23"/>
            <p:cNvSpPr/>
            <p:nvPr/>
          </p:nvSpPr>
          <p:spPr>
            <a:xfrm>
              <a:off x="6143636" y="4786322"/>
              <a:ext cx="2623454" cy="1501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 descr="P_대출_찜_버튼.png"/>
            <p:cNvPicPr>
              <a:picLocks noChangeAspect="1"/>
            </p:cNvPicPr>
            <p:nvPr/>
          </p:nvPicPr>
          <p:blipFill>
            <a:blip r:embed="rId3"/>
            <a:srcRect r="50693" b="5900"/>
            <a:stretch>
              <a:fillRect/>
            </a:stretch>
          </p:blipFill>
          <p:spPr>
            <a:xfrm>
              <a:off x="6383811" y="5262588"/>
              <a:ext cx="881056" cy="395271"/>
            </a:xfrm>
            <a:prstGeom prst="rect">
              <a:avLst/>
            </a:prstGeom>
          </p:spPr>
        </p:pic>
        <p:pic>
          <p:nvPicPr>
            <p:cNvPr id="23" name="그림 22" descr="P_대출_찜_버튼_선택.png"/>
            <p:cNvPicPr>
              <a:picLocks noChangeAspect="1"/>
            </p:cNvPicPr>
            <p:nvPr/>
          </p:nvPicPr>
          <p:blipFill>
            <a:blip r:embed="rId4"/>
            <a:srcRect l="49730" t="-1283"/>
            <a:stretch>
              <a:fillRect/>
            </a:stretch>
          </p:blipFill>
          <p:spPr>
            <a:xfrm>
              <a:off x="7635387" y="5681679"/>
              <a:ext cx="891564" cy="37816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779185" y="5010130"/>
              <a:ext cx="6623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선택</a:t>
              </a:r>
              <a:r>
                <a:rPr lang="en-US" altLang="ko-KR" sz="1000" b="1" dirty="0" smtClean="0"/>
                <a:t>(</a:t>
              </a:r>
              <a:r>
                <a:rPr lang="ko-KR" altLang="en-US" sz="1000" b="1" dirty="0" smtClean="0"/>
                <a:t>후</a:t>
              </a:r>
              <a:r>
                <a:rPr lang="en-US" altLang="ko-KR" sz="1000" b="1" dirty="0" smtClean="0"/>
                <a:t>)</a:t>
              </a:r>
              <a:endParaRPr lang="ko-KR" altLang="en-US" sz="1000" b="1" dirty="0"/>
            </a:p>
          </p:txBody>
        </p:sp>
        <p:pic>
          <p:nvPicPr>
            <p:cNvPr id="30" name="그림 29" descr="P_대출_찜_버튼_선택.png"/>
            <p:cNvPicPr>
              <a:picLocks noChangeAspect="1"/>
            </p:cNvPicPr>
            <p:nvPr/>
          </p:nvPicPr>
          <p:blipFill>
            <a:blip r:embed="rId4"/>
            <a:srcRect r="50269" b="3065"/>
            <a:stretch>
              <a:fillRect/>
            </a:stretch>
          </p:blipFill>
          <p:spPr>
            <a:xfrm>
              <a:off x="7610614" y="5262592"/>
              <a:ext cx="882007" cy="361937"/>
            </a:xfrm>
            <a:prstGeom prst="rect">
              <a:avLst/>
            </a:prstGeom>
          </p:spPr>
        </p:pic>
        <p:pic>
          <p:nvPicPr>
            <p:cNvPr id="31" name="그림 30" descr="P_대출_찜_버튼.png"/>
            <p:cNvPicPr>
              <a:picLocks noChangeAspect="1"/>
            </p:cNvPicPr>
            <p:nvPr/>
          </p:nvPicPr>
          <p:blipFill>
            <a:blip r:embed="rId3"/>
            <a:srcRect l="49307" t="-4"/>
            <a:stretch>
              <a:fillRect/>
            </a:stretch>
          </p:blipFill>
          <p:spPr>
            <a:xfrm>
              <a:off x="6416196" y="5672126"/>
              <a:ext cx="905834" cy="420072"/>
            </a:xfrm>
            <a:prstGeom prst="rect">
              <a:avLst/>
            </a:prstGeom>
          </p:spPr>
        </p:pic>
        <p:sp>
          <p:nvSpPr>
            <p:cNvPr id="27" name="줄무늬가 있는 오른쪽 화살표 26"/>
            <p:cNvSpPr/>
            <p:nvPr/>
          </p:nvSpPr>
          <p:spPr>
            <a:xfrm>
              <a:off x="7312505" y="5376889"/>
              <a:ext cx="281420" cy="523878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21885" y="5010130"/>
              <a:ext cx="6623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선택</a:t>
              </a:r>
              <a:r>
                <a:rPr lang="en-US" altLang="ko-KR" sz="1000" b="1" dirty="0" smtClean="0"/>
                <a:t>(</a:t>
              </a:r>
              <a:r>
                <a:rPr lang="ko-KR" altLang="en-US" sz="1000" b="1" dirty="0" smtClean="0"/>
                <a:t>전</a:t>
              </a:r>
              <a:r>
                <a:rPr lang="en-US" altLang="ko-KR" sz="1000" b="1" dirty="0" smtClean="0"/>
                <a:t>)</a:t>
              </a:r>
              <a:endParaRPr lang="ko-KR" altLang="en-US" sz="10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4282" y="571480"/>
            <a:ext cx="5234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/>
              <a:t>도서관에 있는 </a:t>
            </a: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중에 원하는 </a:t>
            </a:r>
            <a:r>
              <a:rPr lang="ko-KR" altLang="en-US" sz="1000" dirty="0" err="1" smtClean="0"/>
              <a:t>콘텐츠를</a:t>
            </a:r>
            <a:r>
              <a:rPr lang="ko-KR" altLang="en-US" sz="1000" dirty="0" smtClean="0"/>
              <a:t> 선택하고 대출하면 열람이 가능합니다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대출한 도서는 </a:t>
            </a:r>
            <a:r>
              <a:rPr lang="ko-KR" altLang="en-US" sz="1000" b="1" dirty="0" smtClean="0"/>
              <a:t>대출 기한만큼 열람이 가능하며 대출기한이 지나면 자동으로 반납</a:t>
            </a:r>
            <a:r>
              <a:rPr lang="ko-KR" altLang="en-US" sz="1000" dirty="0" smtClean="0"/>
              <a:t>됩니다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  <p:sp>
        <p:nvSpPr>
          <p:cNvPr id="35" name="직사각형 34"/>
          <p:cNvSpPr/>
          <p:nvPr/>
        </p:nvSpPr>
        <p:spPr>
          <a:xfrm>
            <a:off x="2490855" y="4224323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36" name="직사각형 35"/>
          <p:cNvSpPr/>
          <p:nvPr/>
        </p:nvSpPr>
        <p:spPr>
          <a:xfrm>
            <a:off x="838235" y="5715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[1] </a:t>
            </a:r>
            <a:r>
              <a:rPr lang="ko-KR" altLang="en-US" sz="1000" b="1" dirty="0" smtClean="0">
                <a:latin typeface="+mn-ea"/>
              </a:rPr>
              <a:t>버튼을 눌러 </a:t>
            </a:r>
            <a:r>
              <a:rPr lang="ko-KR" altLang="en-US" sz="1000" b="1" dirty="0" err="1" smtClean="0">
                <a:latin typeface="+mn-ea"/>
              </a:rPr>
              <a:t>콘텐츠를</a:t>
            </a:r>
            <a:r>
              <a:rPr lang="ko-KR" altLang="en-US" sz="1000" b="1" dirty="0" smtClean="0">
                <a:latin typeface="+mn-ea"/>
              </a:rPr>
              <a:t> 대출 또는 </a:t>
            </a:r>
            <a:r>
              <a:rPr lang="ko-KR" altLang="en-US" sz="1000" b="1" dirty="0" err="1" smtClean="0">
                <a:latin typeface="+mn-ea"/>
              </a:rPr>
              <a:t>관심콘텐츠로</a:t>
            </a:r>
            <a:r>
              <a:rPr lang="ko-KR" altLang="en-US" sz="1000" b="1" dirty="0" smtClean="0">
                <a:latin typeface="+mn-ea"/>
              </a:rPr>
              <a:t> 찜 할 수 있습니다</a:t>
            </a:r>
            <a:r>
              <a:rPr lang="en-US" altLang="ko-KR" sz="10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     ‘</a:t>
            </a:r>
            <a:r>
              <a:rPr lang="ko-KR" altLang="en-US" sz="1000" b="1" dirty="0" smtClean="0">
                <a:latin typeface="+mn-ea"/>
              </a:rPr>
              <a:t>대출</a:t>
            </a:r>
            <a:r>
              <a:rPr lang="en-US" altLang="ko-KR" sz="1000" b="1" dirty="0" smtClean="0">
                <a:latin typeface="+mn-ea"/>
              </a:rPr>
              <a:t>’</a:t>
            </a:r>
            <a:r>
              <a:rPr lang="ko-KR" altLang="en-US" sz="1000" b="1" dirty="0" smtClean="0">
                <a:latin typeface="+mn-ea"/>
              </a:rPr>
              <a:t>하거나 </a:t>
            </a:r>
            <a:r>
              <a:rPr lang="en-US" altLang="ko-KR" sz="1000" b="1" dirty="0" smtClean="0">
                <a:latin typeface="+mn-ea"/>
              </a:rPr>
              <a:t>‘</a:t>
            </a:r>
            <a:r>
              <a:rPr lang="ko-KR" altLang="en-US" sz="1000" b="1" dirty="0" smtClean="0">
                <a:latin typeface="+mn-ea"/>
              </a:rPr>
              <a:t>찜</a:t>
            </a:r>
            <a:r>
              <a:rPr lang="en-US" altLang="ko-KR" sz="1000" b="1" dirty="0" smtClean="0">
                <a:latin typeface="+mn-ea"/>
              </a:rPr>
              <a:t>’</a:t>
            </a:r>
            <a:r>
              <a:rPr lang="ko-KR" altLang="en-US" sz="1000" b="1" dirty="0" smtClean="0">
                <a:latin typeface="+mn-ea"/>
              </a:rPr>
              <a:t>한 </a:t>
            </a:r>
            <a:r>
              <a:rPr lang="ko-KR" altLang="en-US" sz="1000" b="1" dirty="0" err="1" smtClean="0">
                <a:latin typeface="+mn-ea"/>
              </a:rPr>
              <a:t>콘텐츠는</a:t>
            </a:r>
            <a:r>
              <a:rPr lang="ko-KR" altLang="en-US" sz="1000" b="1" dirty="0" smtClean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“</a:t>
            </a:r>
            <a:r>
              <a:rPr lang="ko-KR" altLang="en-US" sz="1000" b="1" dirty="0" err="1" smtClean="0">
                <a:latin typeface="+mn-ea"/>
              </a:rPr>
              <a:t>내서재</a:t>
            </a:r>
            <a:r>
              <a:rPr lang="en-US" altLang="ko-KR" sz="1000" b="1" dirty="0" smtClean="0">
                <a:latin typeface="+mn-ea"/>
              </a:rPr>
              <a:t>”</a:t>
            </a:r>
            <a:r>
              <a:rPr lang="ko-KR" altLang="en-US" sz="1000" b="1" dirty="0" smtClean="0">
                <a:latin typeface="+mn-ea"/>
              </a:rPr>
              <a:t> 메뉴에서 확인 가능합니다</a:t>
            </a:r>
            <a:r>
              <a:rPr lang="en-US" altLang="ko-KR" sz="10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[2] </a:t>
            </a:r>
            <a:r>
              <a:rPr lang="ko-KR" altLang="en-US" sz="1000" b="1" dirty="0" smtClean="0">
                <a:latin typeface="+mn-ea"/>
              </a:rPr>
              <a:t>대출버튼과 </a:t>
            </a:r>
            <a:r>
              <a:rPr lang="ko-KR" altLang="en-US" sz="1000" b="1" dirty="0" err="1" smtClean="0">
                <a:latin typeface="+mn-ea"/>
              </a:rPr>
              <a:t>찜버튼은</a:t>
            </a:r>
            <a:r>
              <a:rPr lang="ko-KR" altLang="en-US" sz="1000" b="1" dirty="0" smtClean="0">
                <a:latin typeface="+mn-ea"/>
              </a:rPr>
              <a:t> 선택 시 보기버튼과 </a:t>
            </a:r>
            <a:r>
              <a:rPr lang="ko-KR" altLang="en-US" sz="1000" b="1" dirty="0" err="1" smtClean="0">
                <a:latin typeface="+mn-ea"/>
              </a:rPr>
              <a:t>찜체크버튼으로</a:t>
            </a:r>
            <a:r>
              <a:rPr lang="ko-KR" altLang="en-US" sz="1000" b="1" dirty="0" smtClean="0">
                <a:latin typeface="+mn-ea"/>
              </a:rPr>
              <a:t> 변경됩니다</a:t>
            </a:r>
            <a:r>
              <a:rPr lang="en-US" altLang="ko-KR" sz="1000" b="1" dirty="0" smtClean="0">
                <a:latin typeface="+mn-ea"/>
              </a:rPr>
              <a:t>.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872244" y="4500570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643050"/>
            <a:ext cx="473392" cy="5734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46" y="1200141"/>
            <a:ext cx="6714173" cy="48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109" y="1241108"/>
            <a:ext cx="1325366" cy="4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285851" y="1213508"/>
            <a:ext cx="6743724" cy="474053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997" y="19050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서재의 기능 사용 방법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643182"/>
            <a:ext cx="1724025" cy="250507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4148107" y="2147913"/>
            <a:ext cx="1176367" cy="170971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9"/>
          <p:cNvCxnSpPr>
            <a:stCxn id="9" idx="3"/>
            <a:endCxn id="5123" idx="1"/>
          </p:cNvCxnSpPr>
          <p:nvPr/>
        </p:nvCxnSpPr>
        <p:spPr>
          <a:xfrm>
            <a:off x="5324474" y="3002769"/>
            <a:ext cx="747724" cy="89295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124" y="3143248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Double</a:t>
            </a:r>
          </a:p>
          <a:p>
            <a:r>
              <a:rPr lang="en-US" altLang="ko-KR" sz="1000" b="1" dirty="0" smtClean="0"/>
              <a:t>Click</a:t>
            </a:r>
            <a:endParaRPr lang="ko-KR" altLang="en-US" sz="1000" b="1" dirty="0"/>
          </a:p>
        </p:txBody>
      </p:sp>
      <p:pic>
        <p:nvPicPr>
          <p:cNvPr id="5124" name="Picture 4" descr="C:\Users\user\Desktop\the-mouse-cursor-3184905_960_720.png"/>
          <p:cNvPicPr>
            <a:picLocks noChangeAspect="1" noChangeArrowheads="1"/>
          </p:cNvPicPr>
          <p:nvPr/>
        </p:nvPicPr>
        <p:blipFill>
          <a:blip r:embed="rId6" cstate="print"/>
          <a:srcRect l="57813"/>
          <a:stretch>
            <a:fillRect/>
          </a:stretch>
        </p:blipFill>
        <p:spPr bwMode="auto">
          <a:xfrm>
            <a:off x="4876751" y="3208709"/>
            <a:ext cx="385758" cy="55816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0365" y="1719263"/>
            <a:ext cx="1165860" cy="2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>
          <a:xfrm>
            <a:off x="2748044" y="1590655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 l="6888" r="7111" b="1"/>
          <a:stretch>
            <a:fillRect/>
          </a:stretch>
        </p:blipFill>
        <p:spPr bwMode="auto">
          <a:xfrm>
            <a:off x="1000100" y="2428868"/>
            <a:ext cx="1843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직사각형 23"/>
          <p:cNvSpPr/>
          <p:nvPr/>
        </p:nvSpPr>
        <p:spPr>
          <a:xfrm>
            <a:off x="828769" y="2386004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71480"/>
            <a:ext cx="6340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/>
              <a:t>다운로드 받은 </a:t>
            </a:r>
            <a:r>
              <a:rPr lang="ko-KR" altLang="en-US" sz="1000" b="1" dirty="0" err="1" smtClean="0"/>
              <a:t>콘텐츠는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도서관별로</a:t>
            </a:r>
            <a:r>
              <a:rPr lang="ko-KR" altLang="en-US" sz="1000" b="1" dirty="0" smtClean="0"/>
              <a:t> 관리</a:t>
            </a:r>
            <a:r>
              <a:rPr lang="ko-KR" altLang="en-US" sz="1000" dirty="0" smtClean="0"/>
              <a:t> 할 수 있으며 </a:t>
            </a:r>
            <a:r>
              <a:rPr lang="ko-KR" altLang="en-US" sz="1000" b="1" dirty="0" smtClean="0"/>
              <a:t>서재를 통해 도서관으로 이동이 가능</a:t>
            </a:r>
            <a:r>
              <a:rPr lang="ko-KR" altLang="en-US" sz="1000" dirty="0" smtClean="0"/>
              <a:t>합니다</a:t>
            </a:r>
            <a:r>
              <a:rPr lang="en-US" altLang="ko-KR" sz="1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콘텐츠</a:t>
            </a:r>
            <a:r>
              <a:rPr lang="ko-KR" altLang="en-US" sz="1000" dirty="0" smtClean="0"/>
              <a:t> 목록에는 이용잔여시간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독서진행상태 및 </a:t>
            </a:r>
            <a:r>
              <a:rPr lang="ko-KR" altLang="en-US" sz="1000" dirty="0" err="1" smtClean="0"/>
              <a:t>콘텐츠의</a:t>
            </a:r>
            <a:r>
              <a:rPr lang="ko-KR" altLang="en-US" sz="1000" dirty="0" smtClean="0"/>
              <a:t> 성격을 아이콘을 통해 쉽게 확인할 수 있습니다</a:t>
            </a:r>
            <a:r>
              <a:rPr lang="en-US" altLang="ko-KR" sz="1000" dirty="0" smtClean="0"/>
              <a:t>. </a:t>
            </a:r>
            <a:endParaRPr lang="en-US" altLang="ko-KR" sz="1000" dirty="0"/>
          </a:p>
        </p:txBody>
      </p:sp>
      <p:sp>
        <p:nvSpPr>
          <p:cNvPr id="27" name="직사각형 26"/>
          <p:cNvSpPr/>
          <p:nvPr/>
        </p:nvSpPr>
        <p:spPr>
          <a:xfrm>
            <a:off x="838234" y="6032352"/>
            <a:ext cx="6091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[1] </a:t>
            </a:r>
            <a:r>
              <a:rPr lang="ko-KR" altLang="en-US" sz="1000" b="1" dirty="0" smtClean="0">
                <a:latin typeface="+mn-ea"/>
              </a:rPr>
              <a:t>전자도서관 사이트로 쉽게 이동할 수 있습니다</a:t>
            </a:r>
            <a:r>
              <a:rPr lang="en-US" altLang="ko-KR" sz="1000" b="1" dirty="0" smtClean="0">
                <a:latin typeface="+mn-ea"/>
              </a:rPr>
              <a:t>.</a:t>
            </a:r>
            <a:r>
              <a:rPr lang="ko-KR" altLang="en-US" sz="1000" b="1" dirty="0" smtClean="0">
                <a:latin typeface="+mn-ea"/>
              </a:rPr>
              <a:t> </a:t>
            </a:r>
            <a:endParaRPr lang="en-US" altLang="ko-KR" sz="1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[2] </a:t>
            </a:r>
            <a:r>
              <a:rPr lang="ko-KR" altLang="en-US" sz="1000" b="1" dirty="0" smtClean="0">
                <a:latin typeface="+mn-ea"/>
              </a:rPr>
              <a:t>다운로드 받은 </a:t>
            </a:r>
            <a:r>
              <a:rPr lang="ko-KR" altLang="en-US" sz="1000" b="1" dirty="0" err="1" smtClean="0">
                <a:latin typeface="+mn-ea"/>
              </a:rPr>
              <a:t>콘텐츠는</a:t>
            </a:r>
            <a:r>
              <a:rPr lang="ko-KR" altLang="en-US" sz="1000" b="1" dirty="0" smtClean="0">
                <a:latin typeface="+mn-ea"/>
              </a:rPr>
              <a:t> 대출받은 </a:t>
            </a:r>
            <a:r>
              <a:rPr lang="ko-KR" altLang="en-US" sz="1000" b="1" dirty="0" err="1" smtClean="0">
                <a:latin typeface="+mn-ea"/>
              </a:rPr>
              <a:t>도서관별로</a:t>
            </a:r>
            <a:r>
              <a:rPr lang="ko-KR" altLang="en-US" sz="1000" b="1" dirty="0" smtClean="0">
                <a:latin typeface="+mn-ea"/>
              </a:rPr>
              <a:t> 책장이 자동으로 생성되어 관리가 편리합니다</a:t>
            </a:r>
            <a:r>
              <a:rPr lang="en-US" altLang="ko-KR" sz="1000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97" y="19050"/>
            <a:ext cx="366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나에게 맞는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뷰어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최적화 설정 방법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6009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/>
              <a:t>뷰어의</a:t>
            </a:r>
            <a:r>
              <a:rPr lang="ko-KR" altLang="en-US" sz="1000" b="1" dirty="0" smtClean="0"/>
              <a:t> 상단의 여러 가지의 설정 기능들이 제공</a:t>
            </a:r>
            <a:r>
              <a:rPr lang="ko-KR" altLang="en-US" sz="1000" dirty="0" smtClean="0"/>
              <a:t>되며 이용하기 편한 상태로 설정을 변경하시면 됩니다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/>
            </a:r>
            <a:br>
              <a:rPr lang="ko-KR" altLang="en-US" sz="1000" dirty="0" smtClean="0"/>
            </a:br>
            <a:r>
              <a:rPr lang="ko-KR" altLang="en-US" sz="1000" dirty="0" err="1" smtClean="0"/>
              <a:t>콘텐츠에</a:t>
            </a:r>
            <a:r>
              <a:rPr lang="ko-KR" altLang="en-US" sz="1000" dirty="0" smtClean="0"/>
              <a:t> 따라 </a:t>
            </a:r>
            <a:r>
              <a:rPr lang="ko-KR" altLang="en-US" sz="1000" dirty="0" err="1" smtClean="0"/>
              <a:t>뷰어에서</a:t>
            </a:r>
            <a:r>
              <a:rPr lang="ko-KR" altLang="en-US" sz="1000" dirty="0" smtClean="0"/>
              <a:t> 제공되는 기능이 다를 수 있습니다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065" y="1270097"/>
            <a:ext cx="6461860" cy="46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1266801" y="1232558"/>
            <a:ext cx="6553224" cy="474053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936" y="2095992"/>
            <a:ext cx="2612708" cy="3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4606" y="1147790"/>
            <a:ext cx="1085850" cy="38909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7100877" y="1228738"/>
            <a:ext cx="244800" cy="2448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꺾인 연결선 17"/>
          <p:cNvCxnSpPr>
            <a:stCxn id="17" idx="2"/>
          </p:cNvCxnSpPr>
          <p:nvPr/>
        </p:nvCxnSpPr>
        <p:spPr>
          <a:xfrm rot="5400000">
            <a:off x="6277229" y="1482822"/>
            <a:ext cx="955332" cy="936765"/>
          </a:xfrm>
          <a:prstGeom prst="bentConnector3">
            <a:avLst>
              <a:gd name="adj1" fmla="val 30059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472331" y="1042979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30" name="직사각형 29"/>
          <p:cNvSpPr/>
          <p:nvPr/>
        </p:nvSpPr>
        <p:spPr>
          <a:xfrm>
            <a:off x="838234" y="6089712"/>
            <a:ext cx="6448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[1] </a:t>
            </a:r>
            <a:r>
              <a:rPr lang="ko-KR" altLang="en-US" sz="1000" b="1" dirty="0" smtClean="0">
                <a:latin typeface="+mn-ea"/>
              </a:rPr>
              <a:t>최적화된 독서 환경에서 독서를 즐길 수 있도록 한쪽</a:t>
            </a:r>
            <a:r>
              <a:rPr lang="en-US" altLang="ko-KR" sz="1000" b="1" dirty="0" smtClean="0">
                <a:latin typeface="+mn-ea"/>
              </a:rPr>
              <a:t>/</a:t>
            </a:r>
            <a:r>
              <a:rPr lang="ko-KR" altLang="en-US" sz="1000" b="1" dirty="0" err="1" smtClean="0">
                <a:latin typeface="+mn-ea"/>
              </a:rPr>
              <a:t>두쪽보기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smtClean="0">
                <a:latin typeface="+mn-ea"/>
              </a:rPr>
              <a:t>보기설정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smtClean="0">
                <a:latin typeface="+mn-ea"/>
              </a:rPr>
              <a:t>전체화면 기능이 제공됩니다</a:t>
            </a:r>
            <a:r>
              <a:rPr lang="en-US" altLang="ko-KR" sz="10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     </a:t>
            </a:r>
            <a:r>
              <a:rPr lang="ko-KR" altLang="en-US" sz="1000" b="1" dirty="0" smtClean="0">
                <a:latin typeface="+mn-ea"/>
              </a:rPr>
              <a:t>보기설정을 통해 배경색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err="1" smtClean="0">
                <a:latin typeface="+mn-ea"/>
              </a:rPr>
              <a:t>글자색을</a:t>
            </a:r>
            <a:r>
              <a:rPr lang="ko-KR" altLang="en-US" sz="1000" b="1" dirty="0" smtClean="0">
                <a:latin typeface="+mn-ea"/>
              </a:rPr>
              <a:t> 변경하여 눈의 피로를 줄일 수 있습니다</a:t>
            </a:r>
            <a:r>
              <a:rPr lang="en-US" altLang="ko-KR" sz="1000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97" y="19050"/>
            <a:ext cx="256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전자책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귀로 듣는 방법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6223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/>
              <a:t>뷰어</a:t>
            </a:r>
            <a:r>
              <a:rPr lang="ko-KR" altLang="en-US" sz="1000" b="1" dirty="0" smtClean="0"/>
              <a:t> 좌측 하단에 있는 재생</a:t>
            </a:r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▶</a:t>
            </a:r>
            <a:r>
              <a:rPr lang="en-US" altLang="ko-KR" sz="1000" b="1" dirty="0" smtClean="0"/>
              <a:t>] </a:t>
            </a:r>
            <a:r>
              <a:rPr lang="ko-KR" altLang="en-US" sz="1000" b="1" dirty="0" smtClean="0"/>
              <a:t>버튼을 누르면 </a:t>
            </a:r>
            <a:r>
              <a:rPr lang="en-US" altLang="ko-KR" sz="1000" b="1" dirty="0" smtClean="0"/>
              <a:t>TTS(</a:t>
            </a:r>
            <a:r>
              <a:rPr lang="en-US" altLang="ko-KR" sz="1000" b="1" u="sng" dirty="0" smtClean="0"/>
              <a:t>T</a:t>
            </a:r>
            <a:r>
              <a:rPr lang="en-US" altLang="ko-KR" sz="1000" b="1" dirty="0" smtClean="0"/>
              <a:t>ext </a:t>
            </a:r>
            <a:r>
              <a:rPr lang="en-US" altLang="ko-KR" sz="1000" b="1" u="sng" dirty="0" smtClean="0"/>
              <a:t>T</a:t>
            </a:r>
            <a:r>
              <a:rPr lang="en-US" altLang="ko-KR" sz="1000" b="1" dirty="0" smtClean="0"/>
              <a:t>o </a:t>
            </a:r>
            <a:r>
              <a:rPr lang="en-US" altLang="ko-KR" sz="1000" b="1" u="sng" dirty="0" smtClean="0"/>
              <a:t>S</a:t>
            </a:r>
            <a:r>
              <a:rPr lang="en-US" altLang="ko-KR" sz="1000" b="1" dirty="0" smtClean="0"/>
              <a:t>peech) </a:t>
            </a:r>
            <a:r>
              <a:rPr lang="ko-KR" altLang="en-US" sz="1000" b="1" dirty="0" smtClean="0"/>
              <a:t>기능을 실행</a:t>
            </a:r>
            <a:r>
              <a:rPr lang="ko-KR" altLang="en-US" sz="1000" dirty="0" smtClean="0"/>
              <a:t>할 수 있습니다</a:t>
            </a:r>
            <a:r>
              <a:rPr lang="en-US" altLang="ko-KR" sz="1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콘텐츠에</a:t>
            </a:r>
            <a:r>
              <a:rPr lang="ko-KR" altLang="en-US" sz="1000" dirty="0" smtClean="0"/>
              <a:t> 따라 </a:t>
            </a:r>
            <a:r>
              <a:rPr lang="en-US" altLang="ko-KR" sz="1000" dirty="0" smtClean="0"/>
              <a:t>TTS </a:t>
            </a:r>
            <a:r>
              <a:rPr lang="ko-KR" altLang="en-US" sz="1000" dirty="0" smtClean="0"/>
              <a:t>엔진을 통한 문자 읽기 방식과 성우가 녹음한 </a:t>
            </a:r>
            <a:r>
              <a:rPr lang="ko-KR" altLang="en-US" sz="1000" dirty="0" err="1" smtClean="0"/>
              <a:t>퀄리티</a:t>
            </a:r>
            <a:r>
              <a:rPr lang="ko-KR" altLang="en-US" sz="1000" dirty="0" smtClean="0"/>
              <a:t> 있는 </a:t>
            </a:r>
            <a:r>
              <a:rPr lang="ko-KR" altLang="en-US" sz="1000" dirty="0" err="1" smtClean="0"/>
              <a:t>음원이</a:t>
            </a:r>
            <a:r>
              <a:rPr lang="ko-KR" altLang="en-US" sz="1000" dirty="0" smtClean="0"/>
              <a:t> 재생될 수 있습니다</a:t>
            </a:r>
            <a:r>
              <a:rPr lang="en-US" altLang="ko-KR" sz="1000" dirty="0" smtClean="0"/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065" y="1270097"/>
            <a:ext cx="6461860" cy="46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266801" y="1232558"/>
            <a:ext cx="6553224" cy="474053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666" t="15218" r="71882" b="13044"/>
          <a:stretch>
            <a:fillRect/>
          </a:stretch>
        </p:blipFill>
        <p:spPr bwMode="auto">
          <a:xfrm>
            <a:off x="1276294" y="5686443"/>
            <a:ext cx="2343150" cy="3143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450" y="2820363"/>
            <a:ext cx="2773680" cy="218027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2760345" cy="182689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직사각형 11"/>
          <p:cNvSpPr>
            <a:spLocks/>
          </p:cNvSpPr>
          <p:nvPr/>
        </p:nvSpPr>
        <p:spPr>
          <a:xfrm>
            <a:off x="3343266" y="5724524"/>
            <a:ext cx="244800" cy="24289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067049" y="5734066"/>
            <a:ext cx="244800" cy="2448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>
            <a:stCxn id="12" idx="3"/>
          </p:cNvCxnSpPr>
          <p:nvPr/>
        </p:nvCxnSpPr>
        <p:spPr>
          <a:xfrm flipV="1">
            <a:off x="3588066" y="4919673"/>
            <a:ext cx="1688789" cy="9262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13" idx="0"/>
          </p:cNvCxnSpPr>
          <p:nvPr/>
        </p:nvCxnSpPr>
        <p:spPr>
          <a:xfrm rot="16200000" flipV="1">
            <a:off x="2406721" y="4951337"/>
            <a:ext cx="1019182" cy="54627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862262" y="5554017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11" name="직사각형 10"/>
          <p:cNvSpPr/>
          <p:nvPr/>
        </p:nvSpPr>
        <p:spPr>
          <a:xfrm>
            <a:off x="3567152" y="5557831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sp>
        <p:nvSpPr>
          <p:cNvPr id="31" name="직사각형 30"/>
          <p:cNvSpPr/>
          <p:nvPr/>
        </p:nvSpPr>
        <p:spPr>
          <a:xfrm>
            <a:off x="1214449" y="2777463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32" name="직사각형 31"/>
          <p:cNvSpPr/>
          <p:nvPr/>
        </p:nvSpPr>
        <p:spPr>
          <a:xfrm>
            <a:off x="4657771" y="3967140"/>
            <a:ext cx="214314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sp>
        <p:nvSpPr>
          <p:cNvPr id="33" name="타원 32"/>
          <p:cNvSpPr/>
          <p:nvPr/>
        </p:nvSpPr>
        <p:spPr>
          <a:xfrm>
            <a:off x="1454434" y="5597846"/>
            <a:ext cx="507716" cy="5077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포인트가 5개인 별 34"/>
          <p:cNvSpPr/>
          <p:nvPr/>
        </p:nvSpPr>
        <p:spPr>
          <a:xfrm rot="1819739">
            <a:off x="1381329" y="5496129"/>
            <a:ext cx="285752" cy="285752"/>
          </a:xfrm>
          <a:prstGeom prst="star5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44"/>
          <p:cNvGrpSpPr/>
          <p:nvPr/>
        </p:nvGrpSpPr>
        <p:grpSpPr>
          <a:xfrm>
            <a:off x="1428728" y="5155984"/>
            <a:ext cx="1252509" cy="447631"/>
            <a:chOff x="1857373" y="6160857"/>
            <a:chExt cx="1252509" cy="447631"/>
          </a:xfrm>
        </p:grpSpPr>
        <p:sp>
          <p:nvSpPr>
            <p:cNvPr id="36" name="직사각형 35"/>
            <p:cNvSpPr/>
            <p:nvPr/>
          </p:nvSpPr>
          <p:spPr>
            <a:xfrm>
              <a:off x="1857373" y="6219823"/>
              <a:ext cx="32381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latin typeface="+mn-ea"/>
                </a:rPr>
                <a:t>가</a:t>
              </a:r>
              <a:endParaRPr lang="en-US" altLang="ko-KR" sz="1000" b="1" dirty="0" smtClean="0">
                <a:latin typeface="+mn-ea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2062185" y="6160857"/>
              <a:ext cx="1047697" cy="447631"/>
              <a:chOff x="2062185" y="6160857"/>
              <a:chExt cx="1047697" cy="44763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2062185" y="6276973"/>
                <a:ext cx="323815" cy="2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900" b="1" dirty="0" smtClean="0">
                    <a:latin typeface="+mn-ea"/>
                  </a:rPr>
                  <a:t>나</a:t>
                </a:r>
                <a:endParaRPr lang="en-US" altLang="ko-KR" sz="900" b="1" dirty="0" smtClean="0">
                  <a:latin typeface="+mn-ea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2143125" y="6200773"/>
                <a:ext cx="323815" cy="253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800" dirty="0" smtClean="0">
                    <a:latin typeface="+mn-ea"/>
                  </a:rPr>
                  <a:t>다</a:t>
                </a:r>
                <a:endParaRPr lang="en-US" altLang="ko-KR" sz="800" dirty="0" smtClean="0">
                  <a:latin typeface="+mn-ea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2357439" y="6160857"/>
                <a:ext cx="323815" cy="2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900" dirty="0" smtClean="0">
                    <a:latin typeface="+mn-ea"/>
                  </a:rPr>
                  <a:t>라</a:t>
                </a:r>
                <a:endParaRPr lang="en-US" altLang="ko-KR" sz="900" dirty="0" smtClean="0">
                  <a:latin typeface="+mn-ea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2500315" y="6286520"/>
                <a:ext cx="323815" cy="2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900" dirty="0" smtClean="0">
                    <a:latin typeface="+mn-ea"/>
                  </a:rPr>
                  <a:t>마</a:t>
                </a:r>
                <a:endParaRPr lang="en-US" altLang="ko-KR" sz="900" dirty="0" smtClean="0">
                  <a:latin typeface="+mn-ea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2643191" y="6315074"/>
                <a:ext cx="323815" cy="29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00" b="1" dirty="0" smtClean="0">
                    <a:latin typeface="+mn-ea"/>
                  </a:rPr>
                  <a:t>바</a:t>
                </a:r>
                <a:endParaRPr lang="en-US" altLang="ko-KR" sz="1000" b="1" dirty="0" smtClean="0">
                  <a:latin typeface="+mn-ea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2786067" y="6291261"/>
                <a:ext cx="323815" cy="253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800" b="1" dirty="0" smtClean="0">
                    <a:latin typeface="+mn-ea"/>
                  </a:rPr>
                  <a:t>사</a:t>
                </a:r>
                <a:endParaRPr lang="en-US" altLang="ko-KR" sz="800" b="1" dirty="0" smtClean="0">
                  <a:latin typeface="+mn-ea"/>
                </a:endParaRPr>
              </a:p>
            </p:txBody>
          </p:sp>
        </p:grpSp>
      </p:grpSp>
      <p:sp>
        <p:nvSpPr>
          <p:cNvPr id="46" name="직사각형 45"/>
          <p:cNvSpPr/>
          <p:nvPr/>
        </p:nvSpPr>
        <p:spPr>
          <a:xfrm>
            <a:off x="838234" y="6143644"/>
            <a:ext cx="53768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[1] </a:t>
            </a:r>
            <a:r>
              <a:rPr lang="ko-KR" altLang="en-US" sz="1000" b="1" dirty="0" smtClean="0">
                <a:latin typeface="+mn-ea"/>
              </a:rPr>
              <a:t>듣기 설정을 통해 언어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smtClean="0">
                <a:latin typeface="+mn-ea"/>
              </a:rPr>
              <a:t>음성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smtClean="0">
                <a:latin typeface="+mn-ea"/>
              </a:rPr>
              <a:t>속도를 설정할 수</a:t>
            </a:r>
            <a:r>
              <a:rPr lang="en-US" altLang="ko-KR" sz="1000" b="1" dirty="0" smtClean="0">
                <a:latin typeface="+mn-ea"/>
              </a:rPr>
              <a:t> </a:t>
            </a:r>
            <a:r>
              <a:rPr lang="ko-KR" altLang="en-US" sz="1000" b="1" dirty="0" smtClean="0">
                <a:latin typeface="+mn-ea"/>
              </a:rPr>
              <a:t>있습니다</a:t>
            </a:r>
            <a:r>
              <a:rPr lang="en-US" altLang="ko-KR" sz="10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+mn-ea"/>
              </a:rPr>
              <a:t>[2] </a:t>
            </a:r>
            <a:r>
              <a:rPr lang="ko-KR" altLang="en-US" sz="1000" b="1" dirty="0" smtClean="0">
                <a:latin typeface="+mn-ea"/>
              </a:rPr>
              <a:t>자동정지 설정 기능으로 원하는 시간에 </a:t>
            </a:r>
            <a:r>
              <a:rPr lang="en-US" altLang="ko-KR" sz="1000" b="1" dirty="0" smtClean="0">
                <a:latin typeface="+mn-ea"/>
              </a:rPr>
              <a:t>TTS </a:t>
            </a:r>
            <a:r>
              <a:rPr lang="ko-KR" altLang="en-US" sz="1000" b="1" dirty="0" smtClean="0">
                <a:latin typeface="+mn-ea"/>
              </a:rPr>
              <a:t>재생정지를 예약할 수 있습니다</a:t>
            </a:r>
            <a:r>
              <a:rPr lang="en-US" altLang="ko-KR" sz="1000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>
          <a:solidFill>
            <a:schemeClr val="bg1">
              <a:lumMod val="65000"/>
            </a:schemeClr>
          </a:solidFill>
        </a:ln>
      </a:spPr>
      <a:bodyPr lIns="18000" tIns="18000" rIns="18000" bIns="18000" rtlCol="0" anchor="ctr"/>
      <a:lstStyle>
        <a:defPPr algn="ctr">
          <a:defRPr sz="1200" b="1" spc="-100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387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spc="-10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49352</TotalTime>
  <Words>497</Words>
  <Application>Microsoft Office PowerPoint</Application>
  <PresentationFormat>화면 슬라이드 쇼(4:3)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Arial</vt:lpstr>
      <vt:lpstr>나눔고딕</vt:lpstr>
      <vt:lpstr>맑은 고딕</vt:lpstr>
      <vt:lpstr>5_디자인 사용자 지정</vt:lpstr>
      <vt:lpstr>디자인 사용자 지정</vt:lpstr>
      <vt:lpstr>교보문고 전자도서관 사용자 가이드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EBMBS-WP-DS(화면설계서)_v0.1</dc:title>
  <dc:subject>상세 화면설계서</dc:subject>
  <dc:creator>INPIX</dc:creator>
  <cp:lastModifiedBy>jjm</cp:lastModifiedBy>
  <cp:revision>5917</cp:revision>
  <dcterms:created xsi:type="dcterms:W3CDTF">2011-05-17T16:00:19Z</dcterms:created>
  <dcterms:modified xsi:type="dcterms:W3CDTF">2023-06-01T09:50:02Z</dcterms:modified>
</cp:coreProperties>
</file>